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1" r:id="rId2"/>
    <p:sldId id="258" r:id="rId3"/>
    <p:sldId id="270" r:id="rId4"/>
    <p:sldId id="256" r:id="rId5"/>
    <p:sldId id="266" r:id="rId6"/>
    <p:sldId id="269" r:id="rId7"/>
    <p:sldId id="260" r:id="rId8"/>
    <p:sldId id="267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7B48E-08D4-4EBC-A2A1-EA543D5F1225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DD90F-A6B1-445A-B326-AD5BE50A0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E1C31-48AE-4953-A2F6-C728AAD3E1E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161C-BD3D-4034-8A35-EC2AAD4FABFE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355DF-9202-4F21-9C3B-F7FF73B63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Travis Webb, LCSW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www.traviswebbtherapy.com</a:t>
            </a:r>
          </a:p>
          <a:p>
            <a:pPr>
              <a:buNone/>
            </a:pPr>
            <a:r>
              <a:rPr lang="en-US" dirty="0" smtClean="0"/>
              <a:t>480-203-9653</a:t>
            </a:r>
          </a:p>
          <a:p>
            <a:pPr>
              <a:buNone/>
            </a:pPr>
            <a:r>
              <a:rPr lang="en-US" dirty="0" smtClean="0"/>
              <a:t>Trauma</a:t>
            </a:r>
          </a:p>
          <a:p>
            <a:pPr>
              <a:buNone/>
            </a:pPr>
            <a:r>
              <a:rPr lang="en-US" dirty="0" smtClean="0"/>
              <a:t>Family/Marriage</a:t>
            </a:r>
          </a:p>
          <a:p>
            <a:pPr>
              <a:buNone/>
            </a:pPr>
            <a:r>
              <a:rPr lang="en-US" dirty="0" smtClean="0"/>
              <a:t>Addiction</a:t>
            </a:r>
          </a:p>
          <a:p>
            <a:pPr>
              <a:buNone/>
            </a:pPr>
            <a:r>
              <a:rPr lang="en-US" smtClean="0"/>
              <a:t>Teens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5000"/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437"/>
            <a:ext cx="8229600" cy="5973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1. Lack of teamwork, empathy, and support between students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2. Working too many roles at the same time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3. No time to deal with bodily functions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4. Being made accountable for more than they should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5. Not enough time to plan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6. Excessive paperwork for data collection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7. Keeping up with the expectations of Admin, District, etc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8. Applying a prescribed curriculum to all types of students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9. Helping parents and students meet long-term goals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10. Student Apathy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11. Disrespect from Students</a:t>
            </a:r>
            <a:endParaRPr lang="en-US" dirty="0"/>
          </a:p>
          <a:p>
            <a:pPr>
              <a:buNone/>
            </a:pPr>
            <a:r>
              <a:rPr lang="en-US" b="1" dirty="0" smtClean="0"/>
              <a:t>12. Lack of Parental Involvement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13. Cell Phones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14. Computers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15. Student Fatigue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16. Staff Fatigue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Property of Travis Webb, LCSW. All rights reserved. Permission required.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1000" t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05400" y="609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ahnschrift Light" pitchFamily="34" charset="0"/>
              </a:rPr>
              <a:t>Who’s in charge?</a:t>
            </a:r>
            <a:endParaRPr lang="en-US" sz="2400" dirty="0">
              <a:latin typeface="Bahnschrift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228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ahnschrift Light" pitchFamily="34" charset="0"/>
              </a:rPr>
              <a:t>Teenage Brain</a:t>
            </a:r>
            <a:endParaRPr lang="en-US" sz="2400" dirty="0">
              <a:latin typeface="Bahnschrift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518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ahnschrift Light" pitchFamily="34" charset="0"/>
              </a:rPr>
              <a:t>Tools to work with the Limbic System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1000"/>
            <a:lum/>
          </a:blip>
          <a:srcRect/>
          <a:stretch>
            <a:fillRect l="-22000" r="-22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685800"/>
            <a:ext cx="7162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FREEDOM</a:t>
            </a:r>
          </a:p>
          <a:p>
            <a:r>
              <a:rPr lang="en-US" sz="9600" b="1" dirty="0" smtClean="0"/>
              <a:t>SAFETY</a:t>
            </a:r>
          </a:p>
          <a:p>
            <a:r>
              <a:rPr lang="en-US" sz="9600" b="1" dirty="0" smtClean="0"/>
              <a:t>CONNECTION</a:t>
            </a:r>
            <a:endParaRPr lang="en-US" sz="96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Property of Travis Webb, LCSW. All rights reserved. Permission required.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90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52400" y="2895600"/>
            <a:ext cx="1905000" cy="9144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E-motional Stress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71600" y="25908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3810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xplosion 2 11"/>
          <p:cNvSpPr/>
          <p:nvPr/>
        </p:nvSpPr>
        <p:spPr>
          <a:xfrm>
            <a:off x="304800" y="914400"/>
            <a:ext cx="2192267" cy="1793264"/>
          </a:xfrm>
          <a:prstGeom prst="irregularSeal2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Tension</a:t>
            </a:r>
            <a:endParaRPr lang="en-US" dirty="0"/>
          </a:p>
        </p:txBody>
      </p:sp>
      <p:sp>
        <p:nvSpPr>
          <p:cNvPr id="13" name="Explosion 2 12"/>
          <p:cNvSpPr/>
          <p:nvPr/>
        </p:nvSpPr>
        <p:spPr>
          <a:xfrm>
            <a:off x="381000" y="4114800"/>
            <a:ext cx="2192267" cy="1793264"/>
          </a:xfrm>
          <a:prstGeom prst="irregularSeal2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Tension</a:t>
            </a:r>
            <a:endParaRPr lang="en-US" dirty="0"/>
          </a:p>
        </p:txBody>
      </p:sp>
      <p:sp>
        <p:nvSpPr>
          <p:cNvPr id="15" name="Chevron 14"/>
          <p:cNvSpPr/>
          <p:nvPr/>
        </p:nvSpPr>
        <p:spPr>
          <a:xfrm>
            <a:off x="2438400" y="1524000"/>
            <a:ext cx="2057400" cy="609600"/>
          </a:xfrm>
          <a:prstGeom prst="chevron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Reach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Out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4267200" y="1524000"/>
            <a:ext cx="2057400" cy="609600"/>
          </a:xfrm>
          <a:prstGeom prst="chevron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Attunement</a:t>
            </a:r>
          </a:p>
        </p:txBody>
      </p:sp>
      <p:sp>
        <p:nvSpPr>
          <p:cNvPr id="21" name="Chevron 20"/>
          <p:cNvSpPr/>
          <p:nvPr/>
        </p:nvSpPr>
        <p:spPr>
          <a:xfrm>
            <a:off x="6096000" y="1524000"/>
            <a:ext cx="2057400" cy="609600"/>
          </a:xfrm>
          <a:prstGeom prst="chevron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Attachment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2362200" y="4495800"/>
            <a:ext cx="2057400" cy="609600"/>
          </a:xfrm>
          <a:prstGeom prst="chevron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Emotional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Isolation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4191000" y="4495800"/>
            <a:ext cx="2209800" cy="609600"/>
          </a:xfrm>
          <a:prstGeom prst="chevron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Compensation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Behaviors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>
          <a:xfrm>
            <a:off x="6172200" y="4495800"/>
            <a:ext cx="2057400" cy="609600"/>
          </a:xfrm>
          <a:prstGeom prst="chevron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Compulsive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Patterns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Up Ribbon 25"/>
          <p:cNvSpPr/>
          <p:nvPr/>
        </p:nvSpPr>
        <p:spPr>
          <a:xfrm>
            <a:off x="6781800" y="762000"/>
            <a:ext cx="2362200" cy="838200"/>
          </a:xfrm>
          <a:prstGeom prst="ribbon2">
            <a:avLst>
              <a:gd name="adj1" fmla="val 2757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Emotional</a:t>
            </a:r>
          </a:p>
          <a:p>
            <a:pPr algn="ctr"/>
            <a:r>
              <a:rPr lang="en-US" b="1" dirty="0" smtClean="0"/>
              <a:t>Resilience</a:t>
            </a:r>
            <a:endParaRPr lang="en-US" b="1" dirty="0"/>
          </a:p>
        </p:txBody>
      </p:sp>
      <p:sp>
        <p:nvSpPr>
          <p:cNvPr id="27" name="Flowchart: Magnetic Disk 26"/>
          <p:cNvSpPr/>
          <p:nvPr/>
        </p:nvSpPr>
        <p:spPr>
          <a:xfrm>
            <a:off x="7239000" y="2057400"/>
            <a:ext cx="1447800" cy="762000"/>
          </a:xfrm>
          <a:prstGeom prst="flowChartMagneticDisk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Secure Base</a:t>
            </a:r>
            <a:endParaRPr lang="en-US" b="1" dirty="0"/>
          </a:p>
        </p:txBody>
      </p:sp>
      <p:sp>
        <p:nvSpPr>
          <p:cNvPr id="35" name="Freeform 34"/>
          <p:cNvSpPr/>
          <p:nvPr/>
        </p:nvSpPr>
        <p:spPr>
          <a:xfrm>
            <a:off x="7239001" y="4953000"/>
            <a:ext cx="1904999" cy="990600"/>
          </a:xfrm>
          <a:custGeom>
            <a:avLst/>
            <a:gdLst>
              <a:gd name="connsiteX0" fmla="*/ 1293034 w 1504049"/>
              <a:gd name="connsiteY0" fmla="*/ 814756 h 814756"/>
              <a:gd name="connsiteX1" fmla="*/ 1293034 w 1504049"/>
              <a:gd name="connsiteY1" fmla="*/ 814756 h 814756"/>
              <a:gd name="connsiteX2" fmla="*/ 1321169 w 1504049"/>
              <a:gd name="connsiteY2" fmla="*/ 688147 h 814756"/>
              <a:gd name="connsiteX3" fmla="*/ 1363372 w 1504049"/>
              <a:gd name="connsiteY3" fmla="*/ 660012 h 814756"/>
              <a:gd name="connsiteX4" fmla="*/ 1489981 w 1504049"/>
              <a:gd name="connsiteY4" fmla="*/ 631876 h 814756"/>
              <a:gd name="connsiteX5" fmla="*/ 1504049 w 1504049"/>
              <a:gd name="connsiteY5" fmla="*/ 589673 h 814756"/>
              <a:gd name="connsiteX6" fmla="*/ 1461846 w 1504049"/>
              <a:gd name="connsiteY6" fmla="*/ 491199 h 814756"/>
              <a:gd name="connsiteX7" fmla="*/ 1419643 w 1504049"/>
              <a:gd name="connsiteY7" fmla="*/ 477132 h 814756"/>
              <a:gd name="connsiteX8" fmla="*/ 1405575 w 1504049"/>
              <a:gd name="connsiteY8" fmla="*/ 434929 h 814756"/>
              <a:gd name="connsiteX9" fmla="*/ 1433711 w 1504049"/>
              <a:gd name="connsiteY9" fmla="*/ 350522 h 814756"/>
              <a:gd name="connsiteX10" fmla="*/ 1419643 w 1504049"/>
              <a:gd name="connsiteY10" fmla="*/ 252049 h 814756"/>
              <a:gd name="connsiteX11" fmla="*/ 1335237 w 1504049"/>
              <a:gd name="connsiteY11" fmla="*/ 223913 h 814756"/>
              <a:gd name="connsiteX12" fmla="*/ 1293034 w 1504049"/>
              <a:gd name="connsiteY12" fmla="*/ 209845 h 814756"/>
              <a:gd name="connsiteX13" fmla="*/ 1250831 w 1504049"/>
              <a:gd name="connsiteY13" fmla="*/ 223913 h 814756"/>
              <a:gd name="connsiteX14" fmla="*/ 1124221 w 1504049"/>
              <a:gd name="connsiteY14" fmla="*/ 153575 h 814756"/>
              <a:gd name="connsiteX15" fmla="*/ 1096086 w 1504049"/>
              <a:gd name="connsiteY15" fmla="*/ 125439 h 814756"/>
              <a:gd name="connsiteX16" fmla="*/ 1053883 w 1504049"/>
              <a:gd name="connsiteY16" fmla="*/ 111372 h 814756"/>
              <a:gd name="connsiteX17" fmla="*/ 983544 w 1504049"/>
              <a:gd name="connsiteY17" fmla="*/ 69169 h 814756"/>
              <a:gd name="connsiteX18" fmla="*/ 885071 w 1504049"/>
              <a:gd name="connsiteY18" fmla="*/ 26965 h 814756"/>
              <a:gd name="connsiteX19" fmla="*/ 772529 w 1504049"/>
              <a:gd name="connsiteY19" fmla="*/ 111372 h 814756"/>
              <a:gd name="connsiteX20" fmla="*/ 786597 w 1504049"/>
              <a:gd name="connsiteY20" fmla="*/ 153575 h 814756"/>
              <a:gd name="connsiteX21" fmla="*/ 533378 w 1504049"/>
              <a:gd name="connsiteY21" fmla="*/ 167642 h 814756"/>
              <a:gd name="connsiteX22" fmla="*/ 547446 w 1504049"/>
              <a:gd name="connsiteY22" fmla="*/ 69169 h 814756"/>
              <a:gd name="connsiteX23" fmla="*/ 533378 w 1504049"/>
              <a:gd name="connsiteY23" fmla="*/ 26965 h 814756"/>
              <a:gd name="connsiteX24" fmla="*/ 350498 w 1504049"/>
              <a:gd name="connsiteY24" fmla="*/ 69169 h 814756"/>
              <a:gd name="connsiteX25" fmla="*/ 364566 w 1504049"/>
              <a:gd name="connsiteY25" fmla="*/ 139507 h 814756"/>
              <a:gd name="connsiteX26" fmla="*/ 167618 w 1504049"/>
              <a:gd name="connsiteY26" fmla="*/ 195778 h 814756"/>
              <a:gd name="connsiteX27" fmla="*/ 139483 w 1504049"/>
              <a:gd name="connsiteY27" fmla="*/ 237981 h 814756"/>
              <a:gd name="connsiteX28" fmla="*/ 223889 w 1504049"/>
              <a:gd name="connsiteY28" fmla="*/ 378658 h 814756"/>
              <a:gd name="connsiteX29" fmla="*/ 280160 w 1504049"/>
              <a:gd name="connsiteY29" fmla="*/ 392725 h 814756"/>
              <a:gd name="connsiteX30" fmla="*/ 237957 w 1504049"/>
              <a:gd name="connsiteY30" fmla="*/ 406793 h 814756"/>
              <a:gd name="connsiteX31" fmla="*/ 55077 w 1504049"/>
              <a:gd name="connsiteY31" fmla="*/ 420861 h 814756"/>
              <a:gd name="connsiteX32" fmla="*/ 26941 w 1504049"/>
              <a:gd name="connsiteY32" fmla="*/ 448996 h 814756"/>
              <a:gd name="connsiteX33" fmla="*/ 26941 w 1504049"/>
              <a:gd name="connsiteY33" fmla="*/ 589673 h 814756"/>
              <a:gd name="connsiteX34" fmla="*/ 55077 w 1504049"/>
              <a:gd name="connsiteY34" fmla="*/ 617809 h 814756"/>
              <a:gd name="connsiteX35" fmla="*/ 139483 w 1504049"/>
              <a:gd name="connsiteY35" fmla="*/ 645944 h 814756"/>
              <a:gd name="connsiteX36" fmla="*/ 223889 w 1504049"/>
              <a:gd name="connsiteY36" fmla="*/ 631876 h 814756"/>
              <a:gd name="connsiteX37" fmla="*/ 308295 w 1504049"/>
              <a:gd name="connsiteY37" fmla="*/ 603741 h 814756"/>
              <a:gd name="connsiteX38" fmla="*/ 378634 w 1504049"/>
              <a:gd name="connsiteY38" fmla="*/ 617809 h 814756"/>
              <a:gd name="connsiteX39" fmla="*/ 463040 w 1504049"/>
              <a:gd name="connsiteY39" fmla="*/ 730350 h 814756"/>
              <a:gd name="connsiteX40" fmla="*/ 505243 w 1504049"/>
              <a:gd name="connsiteY40" fmla="*/ 744418 h 814756"/>
              <a:gd name="connsiteX41" fmla="*/ 561514 w 1504049"/>
              <a:gd name="connsiteY41" fmla="*/ 688147 h 814756"/>
              <a:gd name="connsiteX42" fmla="*/ 575581 w 1504049"/>
              <a:gd name="connsiteY42" fmla="*/ 645944 h 814756"/>
              <a:gd name="connsiteX43" fmla="*/ 617784 w 1504049"/>
              <a:gd name="connsiteY43" fmla="*/ 631876 h 814756"/>
              <a:gd name="connsiteX44" fmla="*/ 688123 w 1504049"/>
              <a:gd name="connsiteY44" fmla="*/ 645944 h 814756"/>
              <a:gd name="connsiteX45" fmla="*/ 716258 w 1504049"/>
              <a:gd name="connsiteY45" fmla="*/ 688147 h 814756"/>
              <a:gd name="connsiteX46" fmla="*/ 744394 w 1504049"/>
              <a:gd name="connsiteY46" fmla="*/ 716282 h 814756"/>
              <a:gd name="connsiteX47" fmla="*/ 758461 w 1504049"/>
              <a:gd name="connsiteY47" fmla="*/ 758485 h 814756"/>
              <a:gd name="connsiteX48" fmla="*/ 856935 w 1504049"/>
              <a:gd name="connsiteY48" fmla="*/ 800689 h 814756"/>
              <a:gd name="connsiteX49" fmla="*/ 955409 w 1504049"/>
              <a:gd name="connsiteY49" fmla="*/ 786621 h 814756"/>
              <a:gd name="connsiteX50" fmla="*/ 969477 w 1504049"/>
              <a:gd name="connsiteY50" fmla="*/ 744418 h 814756"/>
              <a:gd name="connsiteX51" fmla="*/ 997612 w 1504049"/>
              <a:gd name="connsiteY51" fmla="*/ 716282 h 814756"/>
              <a:gd name="connsiteX52" fmla="*/ 1067951 w 1504049"/>
              <a:gd name="connsiteY52" fmla="*/ 730350 h 814756"/>
              <a:gd name="connsiteX53" fmla="*/ 1110154 w 1504049"/>
              <a:gd name="connsiteY53" fmla="*/ 758485 h 814756"/>
              <a:gd name="connsiteX54" fmla="*/ 1194560 w 1504049"/>
              <a:gd name="connsiteY54" fmla="*/ 786621 h 814756"/>
              <a:gd name="connsiteX55" fmla="*/ 1236763 w 1504049"/>
              <a:gd name="connsiteY55" fmla="*/ 800689 h 814756"/>
              <a:gd name="connsiteX56" fmla="*/ 1278966 w 1504049"/>
              <a:gd name="connsiteY56" fmla="*/ 814756 h 814756"/>
              <a:gd name="connsiteX57" fmla="*/ 1293034 w 1504049"/>
              <a:gd name="connsiteY57" fmla="*/ 814756 h 814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504049" h="814756">
                <a:moveTo>
                  <a:pt x="1293034" y="814756"/>
                </a:moveTo>
                <a:lnTo>
                  <a:pt x="1293034" y="814756"/>
                </a:lnTo>
                <a:cubicBezTo>
                  <a:pt x="1302412" y="772553"/>
                  <a:pt x="1303279" y="727504"/>
                  <a:pt x="1321169" y="688147"/>
                </a:cubicBezTo>
                <a:cubicBezTo>
                  <a:pt x="1328165" y="672755"/>
                  <a:pt x="1348250" y="667573"/>
                  <a:pt x="1363372" y="660012"/>
                </a:cubicBezTo>
                <a:cubicBezTo>
                  <a:pt x="1398005" y="642696"/>
                  <a:pt x="1457560" y="637280"/>
                  <a:pt x="1489981" y="631876"/>
                </a:cubicBezTo>
                <a:cubicBezTo>
                  <a:pt x="1494670" y="617808"/>
                  <a:pt x="1504049" y="604502"/>
                  <a:pt x="1504049" y="589673"/>
                </a:cubicBezTo>
                <a:cubicBezTo>
                  <a:pt x="1504049" y="548813"/>
                  <a:pt x="1497641" y="512676"/>
                  <a:pt x="1461846" y="491199"/>
                </a:cubicBezTo>
                <a:cubicBezTo>
                  <a:pt x="1449131" y="483570"/>
                  <a:pt x="1433711" y="481821"/>
                  <a:pt x="1419643" y="477132"/>
                </a:cubicBezTo>
                <a:cubicBezTo>
                  <a:pt x="1414954" y="463064"/>
                  <a:pt x="1403937" y="449667"/>
                  <a:pt x="1405575" y="434929"/>
                </a:cubicBezTo>
                <a:cubicBezTo>
                  <a:pt x="1408850" y="405453"/>
                  <a:pt x="1433711" y="350522"/>
                  <a:pt x="1433711" y="350522"/>
                </a:cubicBezTo>
                <a:cubicBezTo>
                  <a:pt x="1429022" y="317698"/>
                  <a:pt x="1440000" y="278222"/>
                  <a:pt x="1419643" y="252049"/>
                </a:cubicBezTo>
                <a:cubicBezTo>
                  <a:pt x="1401435" y="228639"/>
                  <a:pt x="1363372" y="233292"/>
                  <a:pt x="1335237" y="223913"/>
                </a:cubicBezTo>
                <a:lnTo>
                  <a:pt x="1293034" y="209845"/>
                </a:lnTo>
                <a:cubicBezTo>
                  <a:pt x="1278966" y="214534"/>
                  <a:pt x="1265660" y="223913"/>
                  <a:pt x="1250831" y="223913"/>
                </a:cubicBezTo>
                <a:cubicBezTo>
                  <a:pt x="1215452" y="223913"/>
                  <a:pt x="1132254" y="161608"/>
                  <a:pt x="1124221" y="153575"/>
                </a:cubicBezTo>
                <a:cubicBezTo>
                  <a:pt x="1114843" y="144196"/>
                  <a:pt x="1107459" y="132263"/>
                  <a:pt x="1096086" y="125439"/>
                </a:cubicBezTo>
                <a:cubicBezTo>
                  <a:pt x="1083371" y="117810"/>
                  <a:pt x="1067951" y="116061"/>
                  <a:pt x="1053883" y="111372"/>
                </a:cubicBezTo>
                <a:cubicBezTo>
                  <a:pt x="998926" y="56415"/>
                  <a:pt x="1056594" y="105694"/>
                  <a:pt x="983544" y="69169"/>
                </a:cubicBezTo>
                <a:cubicBezTo>
                  <a:pt x="886389" y="20592"/>
                  <a:pt x="1002186" y="56245"/>
                  <a:pt x="885071" y="26965"/>
                </a:cubicBezTo>
                <a:cubicBezTo>
                  <a:pt x="744371" y="42599"/>
                  <a:pt x="744685" y="0"/>
                  <a:pt x="772529" y="111372"/>
                </a:cubicBezTo>
                <a:cubicBezTo>
                  <a:pt x="776126" y="125758"/>
                  <a:pt x="781908" y="139507"/>
                  <a:pt x="786597" y="153575"/>
                </a:cubicBezTo>
                <a:cubicBezTo>
                  <a:pt x="718216" y="221954"/>
                  <a:pt x="698517" y="255716"/>
                  <a:pt x="533378" y="167642"/>
                </a:cubicBezTo>
                <a:cubicBezTo>
                  <a:pt x="504121" y="152038"/>
                  <a:pt x="542757" y="101993"/>
                  <a:pt x="547446" y="69169"/>
                </a:cubicBezTo>
                <a:cubicBezTo>
                  <a:pt x="542757" y="55101"/>
                  <a:pt x="548005" y="29403"/>
                  <a:pt x="533378" y="26965"/>
                </a:cubicBezTo>
                <a:cubicBezTo>
                  <a:pt x="402506" y="5153"/>
                  <a:pt x="405762" y="13905"/>
                  <a:pt x="350498" y="69169"/>
                </a:cubicBezTo>
                <a:cubicBezTo>
                  <a:pt x="355187" y="92615"/>
                  <a:pt x="364566" y="115597"/>
                  <a:pt x="364566" y="139507"/>
                </a:cubicBezTo>
                <a:cubicBezTo>
                  <a:pt x="364566" y="237143"/>
                  <a:pt x="227561" y="191167"/>
                  <a:pt x="167618" y="195778"/>
                </a:cubicBezTo>
                <a:cubicBezTo>
                  <a:pt x="158240" y="209846"/>
                  <a:pt x="139483" y="221074"/>
                  <a:pt x="139483" y="237981"/>
                </a:cubicBezTo>
                <a:cubicBezTo>
                  <a:pt x="139483" y="273652"/>
                  <a:pt x="179315" y="367515"/>
                  <a:pt x="223889" y="378658"/>
                </a:cubicBezTo>
                <a:lnTo>
                  <a:pt x="280160" y="392725"/>
                </a:lnTo>
                <a:cubicBezTo>
                  <a:pt x="266092" y="397414"/>
                  <a:pt x="252671" y="404954"/>
                  <a:pt x="237957" y="406793"/>
                </a:cubicBezTo>
                <a:cubicBezTo>
                  <a:pt x="177289" y="414377"/>
                  <a:pt x="115030" y="408870"/>
                  <a:pt x="55077" y="420861"/>
                </a:cubicBezTo>
                <a:cubicBezTo>
                  <a:pt x="42071" y="423462"/>
                  <a:pt x="36320" y="439618"/>
                  <a:pt x="26941" y="448996"/>
                </a:cubicBezTo>
                <a:cubicBezTo>
                  <a:pt x="7208" y="508197"/>
                  <a:pt x="0" y="508851"/>
                  <a:pt x="26941" y="589673"/>
                </a:cubicBezTo>
                <a:cubicBezTo>
                  <a:pt x="31135" y="602256"/>
                  <a:pt x="43214" y="611877"/>
                  <a:pt x="55077" y="617809"/>
                </a:cubicBezTo>
                <a:cubicBezTo>
                  <a:pt x="81603" y="631072"/>
                  <a:pt x="139483" y="645944"/>
                  <a:pt x="139483" y="645944"/>
                </a:cubicBezTo>
                <a:cubicBezTo>
                  <a:pt x="167618" y="641255"/>
                  <a:pt x="196217" y="638794"/>
                  <a:pt x="223889" y="631876"/>
                </a:cubicBezTo>
                <a:cubicBezTo>
                  <a:pt x="252661" y="624683"/>
                  <a:pt x="308295" y="603741"/>
                  <a:pt x="308295" y="603741"/>
                </a:cubicBezTo>
                <a:cubicBezTo>
                  <a:pt x="331741" y="608430"/>
                  <a:pt x="359760" y="603129"/>
                  <a:pt x="378634" y="617809"/>
                </a:cubicBezTo>
                <a:cubicBezTo>
                  <a:pt x="402217" y="636152"/>
                  <a:pt x="426700" y="708546"/>
                  <a:pt x="463040" y="730350"/>
                </a:cubicBezTo>
                <a:cubicBezTo>
                  <a:pt x="475756" y="737979"/>
                  <a:pt x="491175" y="739729"/>
                  <a:pt x="505243" y="744418"/>
                </a:cubicBezTo>
                <a:cubicBezTo>
                  <a:pt x="524000" y="725661"/>
                  <a:pt x="553126" y="713312"/>
                  <a:pt x="561514" y="688147"/>
                </a:cubicBezTo>
                <a:cubicBezTo>
                  <a:pt x="566203" y="674079"/>
                  <a:pt x="565096" y="656429"/>
                  <a:pt x="575581" y="645944"/>
                </a:cubicBezTo>
                <a:cubicBezTo>
                  <a:pt x="586066" y="635458"/>
                  <a:pt x="603716" y="636565"/>
                  <a:pt x="617784" y="631876"/>
                </a:cubicBezTo>
                <a:cubicBezTo>
                  <a:pt x="641230" y="636565"/>
                  <a:pt x="667363" y="634081"/>
                  <a:pt x="688123" y="645944"/>
                </a:cubicBezTo>
                <a:cubicBezTo>
                  <a:pt x="702803" y="654332"/>
                  <a:pt x="705696" y="674945"/>
                  <a:pt x="716258" y="688147"/>
                </a:cubicBezTo>
                <a:cubicBezTo>
                  <a:pt x="724544" y="698504"/>
                  <a:pt x="735015" y="706904"/>
                  <a:pt x="744394" y="716282"/>
                </a:cubicBezTo>
                <a:cubicBezTo>
                  <a:pt x="749083" y="730350"/>
                  <a:pt x="749198" y="746906"/>
                  <a:pt x="758461" y="758485"/>
                </a:cubicBezTo>
                <a:cubicBezTo>
                  <a:pt x="782749" y="788845"/>
                  <a:pt x="823145" y="792241"/>
                  <a:pt x="856935" y="800689"/>
                </a:cubicBezTo>
                <a:cubicBezTo>
                  <a:pt x="889760" y="796000"/>
                  <a:pt x="925752" y="801450"/>
                  <a:pt x="955409" y="786621"/>
                </a:cubicBezTo>
                <a:cubicBezTo>
                  <a:pt x="968672" y="779989"/>
                  <a:pt x="961848" y="757134"/>
                  <a:pt x="969477" y="744418"/>
                </a:cubicBezTo>
                <a:cubicBezTo>
                  <a:pt x="976301" y="733045"/>
                  <a:pt x="988234" y="725661"/>
                  <a:pt x="997612" y="716282"/>
                </a:cubicBezTo>
                <a:cubicBezTo>
                  <a:pt x="1021058" y="720971"/>
                  <a:pt x="1045563" y="721954"/>
                  <a:pt x="1067951" y="730350"/>
                </a:cubicBezTo>
                <a:cubicBezTo>
                  <a:pt x="1083782" y="736286"/>
                  <a:pt x="1094704" y="751618"/>
                  <a:pt x="1110154" y="758485"/>
                </a:cubicBezTo>
                <a:cubicBezTo>
                  <a:pt x="1137255" y="770530"/>
                  <a:pt x="1166425" y="777242"/>
                  <a:pt x="1194560" y="786621"/>
                </a:cubicBezTo>
                <a:lnTo>
                  <a:pt x="1236763" y="800689"/>
                </a:lnTo>
                <a:lnTo>
                  <a:pt x="1278966" y="814756"/>
                </a:lnTo>
                <a:lnTo>
                  <a:pt x="1293034" y="814756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motional</a:t>
            </a:r>
          </a:p>
          <a:p>
            <a:pPr algn="ctr"/>
            <a:r>
              <a:rPr lang="en-US" dirty="0"/>
              <a:t>f</a:t>
            </a:r>
            <a:r>
              <a:rPr lang="en-US" dirty="0" smtClean="0"/>
              <a:t>railty</a:t>
            </a:r>
            <a:endParaRPr lang="en-US" dirty="0"/>
          </a:p>
        </p:txBody>
      </p:sp>
      <p:sp>
        <p:nvSpPr>
          <p:cNvPr id="45" name="Lightning Bolt 44"/>
          <p:cNvSpPr/>
          <p:nvPr/>
        </p:nvSpPr>
        <p:spPr>
          <a:xfrm rot="2036113">
            <a:off x="1678096" y="1012792"/>
            <a:ext cx="1120384" cy="3052493"/>
          </a:xfrm>
          <a:prstGeom prst="lightningBol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2209800"/>
            <a:ext cx="13716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Vulnerability</a:t>
            </a:r>
          </a:p>
          <a:p>
            <a:r>
              <a:rPr lang="en-US" sz="1200" dirty="0" smtClean="0"/>
              <a:t>(the birthplace of joy, belonging, creativity, love)</a:t>
            </a:r>
          </a:p>
          <a:p>
            <a:r>
              <a:rPr lang="en-US" sz="1200" dirty="0" smtClean="0"/>
              <a:t>Speak needs</a:t>
            </a:r>
          </a:p>
          <a:p>
            <a:r>
              <a:rPr lang="en-US" sz="1200" dirty="0" smtClean="0"/>
              <a:t>Tell your story..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3400" y="2209800"/>
            <a:ext cx="16002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Validation</a:t>
            </a:r>
          </a:p>
          <a:p>
            <a:r>
              <a:rPr lang="en-US" sz="1200" dirty="0" smtClean="0"/>
              <a:t>A.R.E. you there?</a:t>
            </a:r>
          </a:p>
          <a:p>
            <a:r>
              <a:rPr lang="en-US" sz="1200" dirty="0" smtClean="0"/>
              <a:t>EMPATHY</a:t>
            </a:r>
          </a:p>
          <a:p>
            <a:r>
              <a:rPr lang="en-US" sz="1200" dirty="0" smtClean="0"/>
              <a:t>-Still face video</a:t>
            </a:r>
          </a:p>
          <a:p>
            <a:r>
              <a:rPr lang="en-US" sz="1200" dirty="0" smtClean="0"/>
              <a:t>-It’s not about the nail</a:t>
            </a:r>
          </a:p>
          <a:p>
            <a:r>
              <a:rPr lang="en-US" sz="1200" dirty="0" smtClean="0"/>
              <a:t>-Empathy v. Sympathy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14600" y="5181600"/>
            <a:ext cx="144780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Experiences self as alone.</a:t>
            </a:r>
          </a:p>
          <a:p>
            <a:r>
              <a:rPr lang="en-US" sz="1200" dirty="0" smtClean="0"/>
              <a:t>Amygdale pulls the alarm. </a:t>
            </a:r>
          </a:p>
          <a:p>
            <a:r>
              <a:rPr lang="en-US" sz="1200" dirty="0" smtClean="0"/>
              <a:t>Health Issues</a:t>
            </a:r>
          </a:p>
          <a:p>
            <a:r>
              <a:rPr lang="en-US" sz="1200" dirty="0" smtClean="0"/>
              <a:t>Shame Develops</a:t>
            </a:r>
          </a:p>
          <a:p>
            <a:r>
              <a:rPr lang="en-US" sz="1200" dirty="0" smtClean="0"/>
              <a:t>Worth is Challenged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43400" y="5181600"/>
            <a:ext cx="144780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Chemical escapes</a:t>
            </a:r>
          </a:p>
          <a:p>
            <a:r>
              <a:rPr lang="en-US" sz="1200" dirty="0" smtClean="0"/>
              <a:t>(Alcohol, Porn, Drugs, Food, Sex, TV/Video games)</a:t>
            </a:r>
          </a:p>
          <a:p>
            <a:r>
              <a:rPr lang="en-US" sz="1200" dirty="0" smtClean="0"/>
              <a:t>We Blame</a:t>
            </a:r>
          </a:p>
          <a:p>
            <a:r>
              <a:rPr lang="en-US" sz="1200" dirty="0" smtClean="0"/>
              <a:t>We Perfect (control)</a:t>
            </a:r>
          </a:p>
          <a:p>
            <a:r>
              <a:rPr lang="en-US" sz="1200" dirty="0" smtClean="0"/>
              <a:t>We Pretend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62800" y="2895600"/>
            <a:ext cx="160020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Safety &amp; Risk Increase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467600" y="0"/>
            <a:ext cx="10668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Endurance</a:t>
            </a:r>
          </a:p>
          <a:p>
            <a:r>
              <a:rPr lang="en-US" sz="1200" dirty="0" smtClean="0"/>
              <a:t>Development</a:t>
            </a:r>
          </a:p>
          <a:p>
            <a:r>
              <a:rPr lang="en-US" sz="1200" dirty="0" smtClean="0"/>
              <a:t>Growth</a:t>
            </a:r>
            <a:endParaRPr lang="en-US" sz="1200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Property of Travis Webb, LCSW. Permission required</a:t>
            </a:r>
            <a:endParaRPr lang="en-US"/>
          </a:p>
        </p:txBody>
      </p:sp>
      <p:sp>
        <p:nvSpPr>
          <p:cNvPr id="32" name="U-Turn Arrow 31"/>
          <p:cNvSpPr/>
          <p:nvPr/>
        </p:nvSpPr>
        <p:spPr>
          <a:xfrm flipH="1">
            <a:off x="2133600" y="3733800"/>
            <a:ext cx="6248400" cy="762000"/>
          </a:xfrm>
          <a:prstGeom prst="uturnArrow">
            <a:avLst>
              <a:gd name="adj1" fmla="val 25000"/>
              <a:gd name="adj2" fmla="val 24077"/>
              <a:gd name="adj3" fmla="val 26846"/>
              <a:gd name="adj4" fmla="val 43750"/>
              <a:gd name="adj5" fmla="val 842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5" grpId="0" animBg="1"/>
      <p:bldP spid="16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35" grpId="0" animBg="1"/>
      <p:bldP spid="45" grpId="0" animBg="1"/>
      <p:bldP spid="18" grpId="0" animBg="1"/>
      <p:bldP spid="20" grpId="0" animBg="1"/>
      <p:bldP spid="25" grpId="0" animBg="1"/>
      <p:bldP spid="28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295</Words>
  <Application>Microsoft Office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Travis Webb, LCSW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Travis Webb</dc:creator>
  <cp:lastModifiedBy>Travis Webb</cp:lastModifiedBy>
  <cp:revision>6</cp:revision>
  <dcterms:created xsi:type="dcterms:W3CDTF">2019-06-07T02:14:47Z</dcterms:created>
  <dcterms:modified xsi:type="dcterms:W3CDTF">2019-08-26T23:11:07Z</dcterms:modified>
</cp:coreProperties>
</file>